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6858000" cx="12192000"/>
  <p:notesSz cx="6858000" cy="9144000"/>
  <p:embeddedFontLst>
    <p:embeddedFont>
      <p:font typeface="Corbel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19">
          <p15:clr>
            <a:srgbClr val="A4A3A4"/>
          </p15:clr>
        </p15:guide>
        <p15:guide id="2" pos="211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41" roundtripDataSignature="AMtx7mjmi60AGmeUvoWhS8jgtSG36c9h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9" orient="horz"/>
        <p:guide pos="211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orbel-boldItalic.fntdata"/><Relationship Id="rId20" Type="http://schemas.openxmlformats.org/officeDocument/2006/relationships/slide" Target="slides/slide15.xml"/><Relationship Id="rId41" Type="http://customschemas.google.com/relationships/presentationmetadata" Target="meta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Corbel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Corbel-italic.fntdata"/><Relationship Id="rId16" Type="http://schemas.openxmlformats.org/officeDocument/2006/relationships/slide" Target="slides/slide11.xml"/><Relationship Id="rId38" Type="http://schemas.openxmlformats.org/officeDocument/2006/relationships/font" Target="fonts/Corbel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60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" name="Google Shape;5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5" name="Google Shape;335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4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ELIXIR">
  <p:cSld name="Title slide ELIXI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13" name="Google Shape;13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8683" y="-26988"/>
            <a:ext cx="12240683" cy="618648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5"/>
          <p:cNvSpPr txBox="1"/>
          <p:nvPr>
            <p:ph type="ctrTitle"/>
          </p:nvPr>
        </p:nvSpPr>
        <p:spPr>
          <a:xfrm>
            <a:off x="911424" y="3356993"/>
            <a:ext cx="10363200" cy="864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5000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5"/>
          <p:cNvSpPr txBox="1"/>
          <p:nvPr>
            <p:ph idx="1" type="subTitle"/>
          </p:nvPr>
        </p:nvSpPr>
        <p:spPr>
          <a:xfrm>
            <a:off x="3503712" y="4293097"/>
            <a:ext cx="7755467" cy="899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None/>
              <a:defRPr i="1" sz="2800"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" name="Google Shape;16;p25"/>
          <p:cNvSpPr txBox="1"/>
          <p:nvPr>
            <p:ph idx="2" type="body"/>
          </p:nvPr>
        </p:nvSpPr>
        <p:spPr>
          <a:xfrm>
            <a:off x="6761891" y="5192680"/>
            <a:ext cx="4512733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orbel"/>
              <a:buNone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pic>
        <p:nvPicPr>
          <p:cNvPr id="17" name="Google Shape;1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2159" y="4987396"/>
            <a:ext cx="2115348" cy="1423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e tittel" type="titleOnly">
  <p:cSld name="TITLE_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logo.jpg" id="19" name="Google Shape;1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13484" y="5720577"/>
            <a:ext cx="1320800" cy="97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1"/>
          <p:cNvSpPr txBox="1"/>
          <p:nvPr>
            <p:ph type="title"/>
          </p:nvPr>
        </p:nvSpPr>
        <p:spPr>
          <a:xfrm>
            <a:off x="719403" y="332656"/>
            <a:ext cx="108712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tel og innhold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6"/>
          <p:cNvSpPr txBox="1"/>
          <p:nvPr>
            <p:ph idx="1" type="body"/>
          </p:nvPr>
        </p:nvSpPr>
        <p:spPr>
          <a:xfrm>
            <a:off x="711200" y="1525589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pic>
        <p:nvPicPr>
          <p:cNvPr id="24" name="Google Shape;24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070926" y="5409786"/>
            <a:ext cx="1895842" cy="1276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EXCELERATE">
  <p:cSld name="Title slide EXCELERAT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26" name="Google Shape;26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8683" y="-26988"/>
            <a:ext cx="12240683" cy="618648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7"/>
          <p:cNvSpPr txBox="1"/>
          <p:nvPr/>
        </p:nvSpPr>
        <p:spPr>
          <a:xfrm>
            <a:off x="4967817" y="6092041"/>
            <a:ext cx="6398684" cy="434975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GB" sz="24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www.elixir-europe.org/excelerate</a:t>
            </a:r>
            <a:endParaRPr b="0" i="1" sz="24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Excelerate_whitebackground.png" id="28" name="Google Shape;2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1617" y="4962293"/>
            <a:ext cx="2616200" cy="968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1800" y="4949046"/>
            <a:ext cx="1619251" cy="1034242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27"/>
          <p:cNvSpPr/>
          <p:nvPr/>
        </p:nvSpPr>
        <p:spPr>
          <a:xfrm>
            <a:off x="431800" y="6092825"/>
            <a:ext cx="4800600" cy="554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ELIXIR-EXCELERATE is funded by the European Commission within the Research Infrastructures programme of Horizon 2020, grant agreement number 676559.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7"/>
          <p:cNvSpPr txBox="1"/>
          <p:nvPr>
            <p:ph type="ctrTitle"/>
          </p:nvPr>
        </p:nvSpPr>
        <p:spPr>
          <a:xfrm>
            <a:off x="911424" y="3356993"/>
            <a:ext cx="10363200" cy="864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5000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7"/>
          <p:cNvSpPr txBox="1"/>
          <p:nvPr>
            <p:ph idx="1" type="subTitle"/>
          </p:nvPr>
        </p:nvSpPr>
        <p:spPr>
          <a:xfrm>
            <a:off x="3503712" y="4293097"/>
            <a:ext cx="7755467" cy="899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None/>
              <a:defRPr i="1" sz="2800"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27"/>
          <p:cNvSpPr txBox="1"/>
          <p:nvPr>
            <p:ph idx="2" type="body"/>
          </p:nvPr>
        </p:nvSpPr>
        <p:spPr>
          <a:xfrm>
            <a:off x="6761891" y="5192680"/>
            <a:ext cx="4512733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orbel"/>
              <a:buNone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LIXIR-thank-you">
  <p:cSld name="ELIXIR-thank-you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35" name="Google Shape;3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8682" y="-26988"/>
            <a:ext cx="12240684" cy="6186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lixir_1_RZ_mac.eps" id="36" name="Google Shape;3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434" y="5029200"/>
            <a:ext cx="2427817" cy="1582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37528" y="6122067"/>
            <a:ext cx="660400" cy="546333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28"/>
          <p:cNvSpPr txBox="1"/>
          <p:nvPr/>
        </p:nvSpPr>
        <p:spPr>
          <a:xfrm>
            <a:off x="7440084" y="5445126"/>
            <a:ext cx="3903133" cy="434975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GB" sz="24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www.elixir-europe.org</a:t>
            </a:r>
            <a:endParaRPr b="0" i="1" sz="24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9" name="Google Shape;39;p28"/>
          <p:cNvSpPr txBox="1"/>
          <p:nvPr/>
        </p:nvSpPr>
        <p:spPr>
          <a:xfrm>
            <a:off x="5113261" y="6265174"/>
            <a:ext cx="3615267" cy="373062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n-GB" sz="20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@ELIXIREurope</a:t>
            </a:r>
            <a:endParaRPr b="0" i="1" sz="20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40" name="Google Shape;40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77161" y="6122067"/>
            <a:ext cx="552451" cy="55744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28"/>
          <p:cNvSpPr txBox="1"/>
          <p:nvPr/>
        </p:nvSpPr>
        <p:spPr>
          <a:xfrm>
            <a:off x="8916913" y="6265174"/>
            <a:ext cx="4116916" cy="373062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n-GB" sz="20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/company/elixir-europe</a:t>
            </a:r>
            <a:endParaRPr b="0" i="1" sz="20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2" name="Google Shape;42;p28"/>
          <p:cNvSpPr txBox="1"/>
          <p:nvPr>
            <p:ph type="ctrTitle"/>
          </p:nvPr>
        </p:nvSpPr>
        <p:spPr>
          <a:xfrm>
            <a:off x="911424" y="3645025"/>
            <a:ext cx="10363200" cy="1225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8"/>
          <p:cNvSpPr txBox="1"/>
          <p:nvPr>
            <p:ph idx="1" type="body"/>
          </p:nvPr>
        </p:nvSpPr>
        <p:spPr>
          <a:xfrm>
            <a:off x="6768075" y="4869160"/>
            <a:ext cx="4512733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orbel"/>
              <a:buNone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CELERATE slide content">
  <p:cSld name="EXCELERATE slide conte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xcelerate_whitebackground.png" id="45" name="Google Shape;45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23201" y="5798634"/>
            <a:ext cx="2129367" cy="779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20868" y="5786024"/>
            <a:ext cx="1335617" cy="844964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9"/>
          <p:cNvSpPr txBox="1"/>
          <p:nvPr>
            <p:ph type="title"/>
          </p:nvPr>
        </p:nvSpPr>
        <p:spPr>
          <a:xfrm>
            <a:off x="719667" y="333375"/>
            <a:ext cx="10871200" cy="503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9"/>
          <p:cNvSpPr txBox="1"/>
          <p:nvPr>
            <p:ph idx="1" type="body"/>
          </p:nvPr>
        </p:nvSpPr>
        <p:spPr>
          <a:xfrm>
            <a:off x="711200" y="1525589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 innholdsdeler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logo.jpg" id="50" name="Google Shape;50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13484" y="5754029"/>
            <a:ext cx="1320800" cy="942047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30"/>
          <p:cNvSpPr txBox="1"/>
          <p:nvPr>
            <p:ph type="title"/>
          </p:nvPr>
        </p:nvSpPr>
        <p:spPr>
          <a:xfrm>
            <a:off x="719403" y="332656"/>
            <a:ext cx="108712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0"/>
          <p:cNvSpPr txBox="1"/>
          <p:nvPr>
            <p:ph idx="1" type="body"/>
          </p:nvPr>
        </p:nvSpPr>
        <p:spPr>
          <a:xfrm>
            <a:off x="711200" y="1219200"/>
            <a:ext cx="53340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53" name="Google Shape;53;p30"/>
          <p:cNvSpPr txBox="1"/>
          <p:nvPr>
            <p:ph idx="2" type="body"/>
          </p:nvPr>
        </p:nvSpPr>
        <p:spPr>
          <a:xfrm>
            <a:off x="6248400" y="1219200"/>
            <a:ext cx="53340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4"/>
          <p:cNvSpPr txBox="1"/>
          <p:nvPr>
            <p:ph type="title"/>
          </p:nvPr>
        </p:nvSpPr>
        <p:spPr>
          <a:xfrm>
            <a:off x="719667" y="333375"/>
            <a:ext cx="10871200" cy="503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4"/>
          <p:cNvSpPr txBox="1"/>
          <p:nvPr>
            <p:ph idx="1" type="body"/>
          </p:nvPr>
        </p:nvSpPr>
        <p:spPr>
          <a:xfrm>
            <a:off x="711200" y="1525589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  <a:def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9.png"/><Relationship Id="rId4" Type="http://schemas.openxmlformats.org/officeDocument/2006/relationships/image" Target="../media/image36.png"/><Relationship Id="rId10" Type="http://schemas.openxmlformats.org/officeDocument/2006/relationships/image" Target="../media/image51.png"/><Relationship Id="rId9" Type="http://schemas.openxmlformats.org/officeDocument/2006/relationships/image" Target="../media/image65.png"/><Relationship Id="rId5" Type="http://schemas.openxmlformats.org/officeDocument/2006/relationships/image" Target="../media/image40.png"/><Relationship Id="rId6" Type="http://schemas.openxmlformats.org/officeDocument/2006/relationships/image" Target="../media/image63.png"/><Relationship Id="rId7" Type="http://schemas.openxmlformats.org/officeDocument/2006/relationships/image" Target="../media/image56.png"/><Relationship Id="rId8" Type="http://schemas.openxmlformats.org/officeDocument/2006/relationships/image" Target="../media/image4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9.png"/><Relationship Id="rId4" Type="http://schemas.openxmlformats.org/officeDocument/2006/relationships/image" Target="../media/image48.png"/><Relationship Id="rId5" Type="http://schemas.openxmlformats.org/officeDocument/2006/relationships/image" Target="../media/image5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7.png"/><Relationship Id="rId4" Type="http://schemas.openxmlformats.org/officeDocument/2006/relationships/image" Target="../media/image50.png"/><Relationship Id="rId5" Type="http://schemas.openxmlformats.org/officeDocument/2006/relationships/image" Target="../media/image5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4.png"/><Relationship Id="rId4" Type="http://schemas.openxmlformats.org/officeDocument/2006/relationships/image" Target="../media/image43.png"/><Relationship Id="rId5" Type="http://schemas.openxmlformats.org/officeDocument/2006/relationships/image" Target="../media/image60.png"/><Relationship Id="rId6" Type="http://schemas.openxmlformats.org/officeDocument/2006/relationships/image" Target="../media/image5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8.png"/><Relationship Id="rId4" Type="http://schemas.openxmlformats.org/officeDocument/2006/relationships/image" Target="../media/image6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5.png"/><Relationship Id="rId4" Type="http://schemas.openxmlformats.org/officeDocument/2006/relationships/image" Target="../media/image6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9.png"/><Relationship Id="rId4" Type="http://schemas.openxmlformats.org/officeDocument/2006/relationships/image" Target="../media/image62.png"/><Relationship Id="rId5" Type="http://schemas.openxmlformats.org/officeDocument/2006/relationships/image" Target="../media/image66.png"/><Relationship Id="rId6" Type="http://schemas.openxmlformats.org/officeDocument/2006/relationships/image" Target="../media/image6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3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26.png"/><Relationship Id="rId5" Type="http://schemas.openxmlformats.org/officeDocument/2006/relationships/image" Target="../media/image37.png"/><Relationship Id="rId6" Type="http://schemas.openxmlformats.org/officeDocument/2006/relationships/image" Target="../media/image27.png"/><Relationship Id="rId7" Type="http://schemas.openxmlformats.org/officeDocument/2006/relationships/image" Target="../media/image68.jpg"/><Relationship Id="rId8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 txBox="1"/>
          <p:nvPr>
            <p:ph idx="1" type="subTitle"/>
          </p:nvPr>
        </p:nvSpPr>
        <p:spPr>
          <a:xfrm>
            <a:off x="2061248" y="3794036"/>
            <a:ext cx="10130752" cy="2592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57E20"/>
              </a:buClr>
              <a:buSzPts val="5120"/>
              <a:buFont typeface="Corbel"/>
              <a:buNone/>
            </a:pPr>
            <a:r>
              <a:rPr lang="en-GB" sz="5000">
                <a:solidFill>
                  <a:srgbClr val="F57E20"/>
                </a:solidFill>
              </a:rPr>
              <a:t>usegalaxy.no and connection to NeLS</a:t>
            </a:r>
            <a:endParaRPr sz="2040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Corbel"/>
              <a:buNone/>
            </a:pPr>
            <a:r>
              <a:t/>
            </a:r>
            <a:endParaRPr sz="2040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Corbel"/>
              <a:buNone/>
            </a:pPr>
            <a:r>
              <a:t/>
            </a:r>
            <a:endParaRPr sz="2040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5082540" y="4876820"/>
            <a:ext cx="7025640" cy="18904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57E20"/>
              </a:buClr>
              <a:buSzPts val="5120"/>
              <a:buFont typeface="Corbel"/>
              <a:buNone/>
            </a:pPr>
            <a:r>
              <a:rPr b="1" i="1" lang="en-GB" sz="224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Given by Jon K. Lærdahl (jonkl@ifi.uio.no)</a:t>
            </a:r>
            <a:endParaRPr/>
          </a:p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57E20"/>
              </a:buClr>
              <a:buSzPts val="5120"/>
              <a:buFont typeface="Corbel"/>
              <a:buNone/>
            </a:pPr>
            <a:r>
              <a:t/>
            </a:r>
            <a:endParaRPr b="0" i="1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70000"/>
              </a:lnSpc>
              <a:spcBef>
                <a:spcPts val="448"/>
              </a:spcBef>
              <a:spcAft>
                <a:spcPts val="0"/>
              </a:spcAft>
              <a:buClr>
                <a:srgbClr val="003F41"/>
              </a:buClr>
              <a:buSzPts val="2240"/>
              <a:buFont typeface="Corbel"/>
              <a:buNone/>
            </a:pPr>
            <a:r>
              <a:rPr b="1" i="1" lang="en-GB" sz="224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ELIXIR Norway, Norwegian e-infrastructure for Life Sciences and usegalaxy.no</a:t>
            </a:r>
            <a:endParaRPr b="0" i="1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70000"/>
              </a:lnSpc>
              <a:spcBef>
                <a:spcPts val="1008"/>
              </a:spcBef>
              <a:spcAft>
                <a:spcPts val="0"/>
              </a:spcAft>
              <a:buClr>
                <a:schemeClr val="accent1"/>
              </a:buClr>
              <a:buSzPts val="2040"/>
              <a:buFont typeface="Corbel"/>
              <a:buNone/>
            </a:pPr>
            <a:r>
              <a:t/>
            </a:r>
            <a:endParaRPr b="0" i="1" sz="204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Corbel"/>
              <a:buNone/>
            </a:pPr>
            <a:r>
              <a:t/>
            </a:r>
            <a:endParaRPr b="0" i="1" sz="204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Corbel"/>
              <a:buNone/>
            </a:pPr>
            <a:r>
              <a:t/>
            </a:r>
            <a:endParaRPr b="0" i="1" sz="204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7603" y="994173"/>
            <a:ext cx="8189324" cy="4416600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57" name="Google Shape;157;p37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your computer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8" name="Google Shape;158;p37"/>
          <p:cNvSpPr txBox="1"/>
          <p:nvPr/>
        </p:nvSpPr>
        <p:spPr>
          <a:xfrm>
            <a:off x="433415" y="1282931"/>
            <a:ext cx="3176059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Drag and drop, or browse and select file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Alternatively, paste URL for data available on the web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Specify datatype if you know (e.g. Fasta)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</p:txBody>
      </p:sp>
      <p:sp>
        <p:nvSpPr>
          <p:cNvPr id="159" name="Google Shape;159;p37"/>
          <p:cNvSpPr/>
          <p:nvPr/>
        </p:nvSpPr>
        <p:spPr>
          <a:xfrm rot="-9020034">
            <a:off x="4663400" y="1216355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37"/>
          <p:cNvSpPr/>
          <p:nvPr/>
        </p:nvSpPr>
        <p:spPr>
          <a:xfrm rot="-4686456">
            <a:off x="4295475" y="1877191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7603" y="994173"/>
            <a:ext cx="8226108" cy="441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8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your computer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67" name="Google Shape;167;p38"/>
          <p:cNvSpPr txBox="1"/>
          <p:nvPr/>
        </p:nvSpPr>
        <p:spPr>
          <a:xfrm>
            <a:off x="433415" y="1282931"/>
            <a:ext cx="3176059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Drag and drop, or browse and select file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Alternatively, paste url for data available on the web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Specify datatype if you know (e.g. fasta)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</p:txBody>
      </p:sp>
      <p:sp>
        <p:nvSpPr>
          <p:cNvPr id="168" name="Google Shape;168;p38"/>
          <p:cNvSpPr/>
          <p:nvPr/>
        </p:nvSpPr>
        <p:spPr>
          <a:xfrm rot="941462">
            <a:off x="6364907" y="3864120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8"/>
          <p:cNvSpPr/>
          <p:nvPr/>
        </p:nvSpPr>
        <p:spPr>
          <a:xfrm rot="-4126211">
            <a:off x="8332356" y="2455852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8"/>
          <p:cNvSpPr/>
          <p:nvPr/>
        </p:nvSpPr>
        <p:spPr>
          <a:xfrm rot="941462">
            <a:off x="7335454" y="3864120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78587" y="994173"/>
            <a:ext cx="8192895" cy="441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9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your computer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7" name="Google Shape;177;p39"/>
          <p:cNvSpPr txBox="1"/>
          <p:nvPr/>
        </p:nvSpPr>
        <p:spPr>
          <a:xfrm>
            <a:off x="433415" y="1282931"/>
            <a:ext cx="3176059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Drag and drop, or browse and select file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Alternatively, paste url for data available on the web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Specify datatype if you know (e.g. fasta)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</p:txBody>
      </p:sp>
      <p:sp>
        <p:nvSpPr>
          <p:cNvPr id="178" name="Google Shape;178;p39"/>
          <p:cNvSpPr/>
          <p:nvPr/>
        </p:nvSpPr>
        <p:spPr>
          <a:xfrm rot="941462">
            <a:off x="5966146" y="2303452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9"/>
          <p:cNvSpPr/>
          <p:nvPr/>
        </p:nvSpPr>
        <p:spPr>
          <a:xfrm rot="-4126211">
            <a:off x="8504237" y="2407726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9"/>
          <p:cNvSpPr/>
          <p:nvPr/>
        </p:nvSpPr>
        <p:spPr>
          <a:xfrm rot="941462">
            <a:off x="8627988" y="3851516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40"/>
          <p:cNvPicPr preferRelativeResize="0"/>
          <p:nvPr/>
        </p:nvPicPr>
        <p:blipFill rotWithShape="1">
          <a:blip r:embed="rId3">
            <a:alphaModFix/>
          </a:blip>
          <a:srcRect b="0" l="0" r="0" t="8378"/>
          <a:stretch/>
        </p:blipFill>
        <p:spPr>
          <a:xfrm>
            <a:off x="3771618" y="1029312"/>
            <a:ext cx="8220389" cy="4587717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40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Visualize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87" name="Google Shape;187;p40"/>
          <p:cNvSpPr txBox="1"/>
          <p:nvPr/>
        </p:nvSpPr>
        <p:spPr>
          <a:xfrm>
            <a:off x="433415" y="1282931"/>
            <a:ext cx="3176059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Various tools for visualizing data in your history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</p:txBody>
      </p:sp>
      <p:sp>
        <p:nvSpPr>
          <p:cNvPr id="188" name="Google Shape;188;p40"/>
          <p:cNvSpPr/>
          <p:nvPr/>
        </p:nvSpPr>
        <p:spPr>
          <a:xfrm>
            <a:off x="6764244" y="935026"/>
            <a:ext cx="440954" cy="432709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41"/>
          <p:cNvPicPr preferRelativeResize="0"/>
          <p:nvPr/>
        </p:nvPicPr>
        <p:blipFill rotWithShape="1">
          <a:blip r:embed="rId3">
            <a:alphaModFix/>
          </a:blip>
          <a:srcRect b="0" l="0" r="0" t="3855"/>
          <a:stretch/>
        </p:blipFill>
        <p:spPr>
          <a:xfrm>
            <a:off x="3485056" y="756271"/>
            <a:ext cx="7772400" cy="4860758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94" name="Google Shape;194;p41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Visualize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95" name="Google Shape;195;p41"/>
          <p:cNvSpPr txBox="1"/>
          <p:nvPr/>
        </p:nvSpPr>
        <p:spPr>
          <a:xfrm>
            <a:off x="433415" y="1282931"/>
            <a:ext cx="3176059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Various tools for visualizing data in your history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</p:txBody>
      </p:sp>
      <p:sp>
        <p:nvSpPr>
          <p:cNvPr id="196" name="Google Shape;196;p41"/>
          <p:cNvSpPr/>
          <p:nvPr/>
        </p:nvSpPr>
        <p:spPr>
          <a:xfrm>
            <a:off x="6296731" y="683633"/>
            <a:ext cx="440953" cy="432709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5777" y="1428501"/>
            <a:ext cx="8699704" cy="4720395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02" name="Google Shape;202;p42"/>
          <p:cNvSpPr/>
          <p:nvPr/>
        </p:nvSpPr>
        <p:spPr>
          <a:xfrm rot="-9020034">
            <a:off x="1837699" y="1702689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42"/>
          <p:cNvSpPr/>
          <p:nvPr/>
        </p:nvSpPr>
        <p:spPr>
          <a:xfrm rot="4811729">
            <a:off x="527873" y="2345241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42"/>
          <p:cNvSpPr txBox="1"/>
          <p:nvPr/>
        </p:nvSpPr>
        <p:spPr>
          <a:xfrm>
            <a:off x="1064354" y="215667"/>
            <a:ext cx="6381475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NeLS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05" name="Google Shape;205;p42"/>
          <p:cNvSpPr txBox="1"/>
          <p:nvPr/>
        </p:nvSpPr>
        <p:spPr>
          <a:xfrm>
            <a:off x="9439912" y="168153"/>
            <a:ext cx="3176059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Import data from Personal or Project folders in NeLS</a:t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9557" y="1247507"/>
            <a:ext cx="9305354" cy="4974344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11" name="Google Shape;211;p43"/>
          <p:cNvSpPr/>
          <p:nvPr/>
        </p:nvSpPr>
        <p:spPr>
          <a:xfrm rot="-2215168">
            <a:off x="4734709" y="4459449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43"/>
          <p:cNvSpPr txBox="1"/>
          <p:nvPr/>
        </p:nvSpPr>
        <p:spPr>
          <a:xfrm>
            <a:off x="1064354" y="215667"/>
            <a:ext cx="7454004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NeLS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9557" y="1247507"/>
            <a:ext cx="9240516" cy="4974344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18" name="Google Shape;218;p44"/>
          <p:cNvSpPr/>
          <p:nvPr/>
        </p:nvSpPr>
        <p:spPr>
          <a:xfrm rot="4056140">
            <a:off x="2731201" y="2239423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44"/>
          <p:cNvSpPr txBox="1"/>
          <p:nvPr/>
        </p:nvSpPr>
        <p:spPr>
          <a:xfrm>
            <a:off x="1064354" y="215667"/>
            <a:ext cx="8334028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NeLS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9557" y="1247507"/>
            <a:ext cx="9305354" cy="5026502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25" name="Google Shape;225;p45"/>
          <p:cNvSpPr/>
          <p:nvPr/>
        </p:nvSpPr>
        <p:spPr>
          <a:xfrm rot="4798845">
            <a:off x="2757628" y="2025166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45"/>
          <p:cNvSpPr txBox="1"/>
          <p:nvPr/>
        </p:nvSpPr>
        <p:spPr>
          <a:xfrm>
            <a:off x="1064354" y="215667"/>
            <a:ext cx="7722136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NeLS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9557" y="1215960"/>
            <a:ext cx="9305354" cy="4989327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32" name="Google Shape;232;p46"/>
          <p:cNvSpPr/>
          <p:nvPr/>
        </p:nvSpPr>
        <p:spPr>
          <a:xfrm rot="-465418">
            <a:off x="6745873" y="4694226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46"/>
          <p:cNvSpPr txBox="1"/>
          <p:nvPr/>
        </p:nvSpPr>
        <p:spPr>
          <a:xfrm>
            <a:off x="1064354" y="215667"/>
            <a:ext cx="8540284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NeLS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usegalaxy.no – The national Galaxy server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5" name="Google Shape;65;p2"/>
          <p:cNvSpPr txBox="1"/>
          <p:nvPr/>
        </p:nvSpPr>
        <p:spPr>
          <a:xfrm>
            <a:off x="433415" y="1282931"/>
            <a:ext cx="3248440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Web-based platform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Provide bioinformatic tools and workflows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Open to all Norwegian users and collaborators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Enable accessible, reproducible, and transparent computational biomedical research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Directly connected to the NeLS storage </a:t>
            </a:r>
            <a:endParaRPr/>
          </a:p>
        </p:txBody>
      </p:sp>
      <p:pic>
        <p:nvPicPr>
          <p:cNvPr id="66" name="Google Shape;6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80769" y="983672"/>
            <a:ext cx="7977816" cy="4552604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9557" y="1247507"/>
            <a:ext cx="9305354" cy="5009248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39" name="Google Shape;239;p47"/>
          <p:cNvSpPr/>
          <p:nvPr/>
        </p:nvSpPr>
        <p:spPr>
          <a:xfrm rot="-8285644">
            <a:off x="5904471" y="3497878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47"/>
          <p:cNvSpPr txBox="1"/>
          <p:nvPr/>
        </p:nvSpPr>
        <p:spPr>
          <a:xfrm>
            <a:off x="1064354" y="215667"/>
            <a:ext cx="8210275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NeLS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41" name="Google Shape;241;p47"/>
          <p:cNvSpPr txBox="1"/>
          <p:nvPr/>
        </p:nvSpPr>
        <p:spPr>
          <a:xfrm>
            <a:off x="8533827" y="542807"/>
            <a:ext cx="3257120" cy="2449388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Specify datatype if you know (e.g. fastqsanger)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If your data is aligned reads or will be aligned to a genome, specify this reference genome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9557" y="1247508"/>
            <a:ext cx="9305354" cy="4844984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47" name="Google Shape;247;p48"/>
          <p:cNvSpPr/>
          <p:nvPr/>
        </p:nvSpPr>
        <p:spPr>
          <a:xfrm rot="9062149">
            <a:off x="3647314" y="3439127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48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NeLS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9557" y="1247508"/>
            <a:ext cx="9305354" cy="4970883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54" name="Google Shape;254;p49"/>
          <p:cNvSpPr/>
          <p:nvPr/>
        </p:nvSpPr>
        <p:spPr>
          <a:xfrm rot="-228382">
            <a:off x="6169907" y="4499237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49"/>
          <p:cNvSpPr txBox="1"/>
          <p:nvPr/>
        </p:nvSpPr>
        <p:spPr>
          <a:xfrm>
            <a:off x="1064354" y="215667"/>
            <a:ext cx="7701511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NeLS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9557" y="1247508"/>
            <a:ext cx="9328359" cy="5026502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61" name="Google Shape;261;p50"/>
          <p:cNvSpPr/>
          <p:nvPr/>
        </p:nvSpPr>
        <p:spPr>
          <a:xfrm rot="1812940">
            <a:off x="6966810" y="4521233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50"/>
          <p:cNvSpPr txBox="1"/>
          <p:nvPr/>
        </p:nvSpPr>
        <p:spPr>
          <a:xfrm>
            <a:off x="1064354" y="215667"/>
            <a:ext cx="7570882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NeLS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1991" y="941901"/>
            <a:ext cx="7753606" cy="4142273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68" name="Google Shape;268;p51"/>
          <p:cNvSpPr txBox="1"/>
          <p:nvPr/>
        </p:nvSpPr>
        <p:spPr>
          <a:xfrm>
            <a:off x="1064353" y="215667"/>
            <a:ext cx="10066575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Importing data from NeLS &amp; Histories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69" name="Google Shape;269;p51"/>
          <p:cNvSpPr/>
          <p:nvPr/>
        </p:nvSpPr>
        <p:spPr>
          <a:xfrm rot="1812940">
            <a:off x="10906293" y="5243663"/>
            <a:ext cx="383059" cy="461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25400">
            <a:solidFill>
              <a:srgbClr val="465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51"/>
          <p:cNvSpPr txBox="1"/>
          <p:nvPr/>
        </p:nvSpPr>
        <p:spPr>
          <a:xfrm>
            <a:off x="196402" y="863739"/>
            <a:ext cx="3935700" cy="53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New datasets: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GB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either uploaded to Galaxy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GB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or generated by running a tool </a:t>
            </a:r>
            <a:endParaRPr/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New datasets are added to top of the user's current history (with a number)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Histories represent a chronological record of all the steps you have performed in your analysis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Every dataset in a history includes complete information about how that dataset was created, for instance which tool was used to produce the data and the specific parameter settings that tool was run with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71" name="Google Shape;271;p51"/>
          <p:cNvSpPr txBox="1"/>
          <p:nvPr/>
        </p:nvSpPr>
        <p:spPr>
          <a:xfrm>
            <a:off x="3946359" y="5266394"/>
            <a:ext cx="5809534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Makes it possible to trace the provenance and evolution of each dataset through time, and it also enables automatic extraction of workflows from a history to reproduce the complete analysis or apply the same processing steps to other datasets.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text, application, email, website&#10;&#10;Description automatically generated" id="276" name="Google Shape;276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7843" y="1249212"/>
            <a:ext cx="8005792" cy="4146886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52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Use galaxy histories to organise data</a:t>
            </a:r>
            <a:endParaRPr/>
          </a:p>
        </p:txBody>
      </p:sp>
      <p:sp>
        <p:nvSpPr>
          <p:cNvPr id="278" name="Google Shape;278;p52"/>
          <p:cNvSpPr txBox="1"/>
          <p:nvPr/>
        </p:nvSpPr>
        <p:spPr>
          <a:xfrm>
            <a:off x="719402" y="1253331"/>
            <a:ext cx="3200414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You can make as many histories as you want and switch between them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Typically, you can have one history for each project or analysis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You can rename your histories, all must have unique names (Press enter to save the name)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Text&#10;&#10;Description automatically generated" id="279" name="Google Shape;279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67843" y="1487703"/>
            <a:ext cx="1593202" cy="391280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text, application&#10;&#10;Description automatically generated" id="280" name="Google Shape;280;p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444917" y="1516494"/>
            <a:ext cx="1523547" cy="16770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text, application&#10;&#10;Description automatically generated" id="281" name="Google Shape;281;p5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29608" y="1516494"/>
            <a:ext cx="1531235" cy="167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52"/>
          <p:cNvSpPr/>
          <p:nvPr/>
        </p:nvSpPr>
        <p:spPr>
          <a:xfrm>
            <a:off x="3954196" y="1249212"/>
            <a:ext cx="6454143" cy="4146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urrent history buttons" id="283" name="Google Shape;283;p5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653760" y="1207251"/>
            <a:ext cx="3579139" cy="140434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Graphical user interface, text, application, chat or text message&#10;&#10;Description automatically generated" id="284" name="Google Shape;284;p5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158693" y="2785370"/>
            <a:ext cx="4279211" cy="199729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Graphical user interface, text, application&#10;&#10;Description automatically generated" id="285" name="Google Shape;285;p5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0433052" y="1519255"/>
            <a:ext cx="1526935" cy="1674322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52"/>
          <p:cNvSpPr/>
          <p:nvPr/>
        </p:nvSpPr>
        <p:spPr>
          <a:xfrm>
            <a:off x="10429608" y="1504260"/>
            <a:ext cx="1538856" cy="3912808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, text, application, chat or text message&#10;&#10;Description automatically generated" id="287" name="Google Shape;287;p5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403853" y="4956433"/>
            <a:ext cx="2524756" cy="165080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text, application, email, website&#10;&#10;Description automatically generated" id="292" name="Google Shape;292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7843" y="1249212"/>
            <a:ext cx="8005792" cy="4146886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3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A dataset is equivalent to file(s)</a:t>
            </a:r>
            <a:endParaRPr/>
          </a:p>
        </p:txBody>
      </p:sp>
      <p:sp>
        <p:nvSpPr>
          <p:cNvPr id="294" name="Google Shape;294;p53"/>
          <p:cNvSpPr/>
          <p:nvPr/>
        </p:nvSpPr>
        <p:spPr>
          <a:xfrm>
            <a:off x="10773915" y="2163522"/>
            <a:ext cx="386576" cy="74342"/>
          </a:xfrm>
          <a:prstGeom prst="rect">
            <a:avLst/>
          </a:prstGeom>
          <a:solidFill>
            <a:srgbClr val="EFED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53"/>
          <p:cNvSpPr/>
          <p:nvPr/>
        </p:nvSpPr>
        <p:spPr>
          <a:xfrm>
            <a:off x="3954196" y="1249212"/>
            <a:ext cx="6454143" cy="4146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tates in history" id="296" name="Google Shape;296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86985" y="2224591"/>
            <a:ext cx="3102776" cy="411224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7" name="Google Shape;297;p53"/>
          <p:cNvSpPr txBox="1"/>
          <p:nvPr/>
        </p:nvSpPr>
        <p:spPr>
          <a:xfrm>
            <a:off x="719402" y="1253331"/>
            <a:ext cx="5094543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In Galaxy the term dataset are the inputs and outputs of each step in an analysis project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Datasets also can be a collection of files, or a list of files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Datasets can have different states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298" name="Google Shape;298;p53"/>
          <p:cNvCxnSpPr/>
          <p:nvPr/>
        </p:nvCxnSpPr>
        <p:spPr>
          <a:xfrm rot="10800000">
            <a:off x="5500048" y="4299051"/>
            <a:ext cx="686937" cy="163773"/>
          </a:xfrm>
          <a:prstGeom prst="straightConnector1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9" name="Google Shape;299;p53"/>
          <p:cNvCxnSpPr/>
          <p:nvPr/>
        </p:nvCxnSpPr>
        <p:spPr>
          <a:xfrm rot="10800000">
            <a:off x="5488766" y="4779914"/>
            <a:ext cx="698220" cy="138223"/>
          </a:xfrm>
          <a:prstGeom prst="straightConnector1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0" name="Google Shape;300;p53"/>
          <p:cNvCxnSpPr/>
          <p:nvPr/>
        </p:nvCxnSpPr>
        <p:spPr>
          <a:xfrm rot="10800000">
            <a:off x="5488766" y="5327716"/>
            <a:ext cx="698220" cy="1"/>
          </a:xfrm>
          <a:prstGeom prst="straightConnector1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1" name="Google Shape;301;p53"/>
          <p:cNvCxnSpPr/>
          <p:nvPr/>
        </p:nvCxnSpPr>
        <p:spPr>
          <a:xfrm flipH="1">
            <a:off x="5488766" y="5755948"/>
            <a:ext cx="698220" cy="73841"/>
          </a:xfrm>
          <a:prstGeom prst="straightConnector1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2" name="Google Shape;302;p53"/>
          <p:cNvCxnSpPr/>
          <p:nvPr/>
        </p:nvCxnSpPr>
        <p:spPr>
          <a:xfrm flipH="1">
            <a:off x="5500048" y="6146879"/>
            <a:ext cx="686938" cy="189953"/>
          </a:xfrm>
          <a:prstGeom prst="straightConnector1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3" name="Google Shape;303;p53"/>
          <p:cNvSpPr txBox="1"/>
          <p:nvPr/>
        </p:nvSpPr>
        <p:spPr>
          <a:xfrm>
            <a:off x="863957" y="4111688"/>
            <a:ext cx="468269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Job has not yet started but will create this dataset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04" name="Google Shape;304;p53"/>
          <p:cNvSpPr txBox="1"/>
          <p:nvPr/>
        </p:nvSpPr>
        <p:spPr>
          <a:xfrm>
            <a:off x="295622" y="4606962"/>
            <a:ext cx="525977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Paused jobs can be resumed but will create this dataset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05" name="Google Shape;305;p53"/>
          <p:cNvSpPr txBox="1"/>
          <p:nvPr/>
        </p:nvSpPr>
        <p:spPr>
          <a:xfrm>
            <a:off x="1620460" y="5165306"/>
            <a:ext cx="387958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Job is running but will create this dataset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06" name="Google Shape;306;p53"/>
          <p:cNvSpPr txBox="1"/>
          <p:nvPr/>
        </p:nvSpPr>
        <p:spPr>
          <a:xfrm>
            <a:off x="2861901" y="5646381"/>
            <a:ext cx="261321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The job failed with an error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07" name="Google Shape;307;p53"/>
          <p:cNvSpPr txBox="1"/>
          <p:nvPr/>
        </p:nvSpPr>
        <p:spPr>
          <a:xfrm>
            <a:off x="2451241" y="6146879"/>
            <a:ext cx="303320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The job completed successfully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Graphical user interface, application&#10;&#10;Description automatically generated" id="308" name="Google Shape;308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451370" y="1531556"/>
            <a:ext cx="1530742" cy="1771203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53"/>
          <p:cNvSpPr/>
          <p:nvPr/>
        </p:nvSpPr>
        <p:spPr>
          <a:xfrm>
            <a:off x="10429608" y="1504260"/>
            <a:ext cx="1538856" cy="3912808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4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Operations and information on datasets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Graphical user interface, application&#10;&#10;Description automatically generated" id="315" name="Google Shape;315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2951" y="1554019"/>
            <a:ext cx="3314700" cy="30353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54"/>
          <p:cNvSpPr txBox="1"/>
          <p:nvPr/>
        </p:nvSpPr>
        <p:spPr>
          <a:xfrm>
            <a:off x="4261527" y="3041348"/>
            <a:ext cx="129582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Data description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317" name="Google Shape;317;p54"/>
          <p:cNvCxnSpPr/>
          <p:nvPr/>
        </p:nvCxnSpPr>
        <p:spPr>
          <a:xfrm rot="10800000">
            <a:off x="5528867" y="4017421"/>
            <a:ext cx="385215" cy="0"/>
          </a:xfrm>
          <a:prstGeom prst="straightConnector1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8" name="Google Shape;318;p54"/>
          <p:cNvSpPr/>
          <p:nvPr/>
        </p:nvSpPr>
        <p:spPr>
          <a:xfrm>
            <a:off x="5528867" y="2955288"/>
            <a:ext cx="192671" cy="756896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19" name="Google Shape;319;p54"/>
          <p:cNvSpPr txBox="1"/>
          <p:nvPr/>
        </p:nvSpPr>
        <p:spPr>
          <a:xfrm>
            <a:off x="4265594" y="3725033"/>
            <a:ext cx="120556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Download data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20" name="Google Shape;320;p54"/>
          <p:cNvSpPr txBox="1"/>
          <p:nvPr/>
        </p:nvSpPr>
        <p:spPr>
          <a:xfrm>
            <a:off x="4265594" y="4334152"/>
            <a:ext cx="129582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Detailed information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321" name="Google Shape;321;p54"/>
          <p:cNvCxnSpPr/>
          <p:nvPr/>
        </p:nvCxnSpPr>
        <p:spPr>
          <a:xfrm flipH="1" rot="10800000">
            <a:off x="5561420" y="4145630"/>
            <a:ext cx="645019" cy="475163"/>
          </a:xfrm>
          <a:prstGeom prst="straightConnector1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2" name="Google Shape;322;p54"/>
          <p:cNvCxnSpPr/>
          <p:nvPr/>
        </p:nvCxnSpPr>
        <p:spPr>
          <a:xfrm rot="10800000">
            <a:off x="7615450" y="1280527"/>
            <a:ext cx="577756" cy="347792"/>
          </a:xfrm>
          <a:prstGeom prst="straightConnector1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3" name="Google Shape;323;p54"/>
          <p:cNvSpPr txBox="1"/>
          <p:nvPr/>
        </p:nvSpPr>
        <p:spPr>
          <a:xfrm>
            <a:off x="6584878" y="961005"/>
            <a:ext cx="108023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View data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324" name="Google Shape;324;p54"/>
          <p:cNvCxnSpPr/>
          <p:nvPr/>
        </p:nvCxnSpPr>
        <p:spPr>
          <a:xfrm rot="10800000">
            <a:off x="8482084" y="1310010"/>
            <a:ext cx="0" cy="318309"/>
          </a:xfrm>
          <a:prstGeom prst="straightConnector1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5" name="Google Shape;325;p54"/>
          <p:cNvSpPr txBox="1"/>
          <p:nvPr/>
        </p:nvSpPr>
        <p:spPr>
          <a:xfrm>
            <a:off x="7747029" y="957450"/>
            <a:ext cx="14398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Edit attributes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326" name="Google Shape;326;p54"/>
          <p:cNvCxnSpPr/>
          <p:nvPr/>
        </p:nvCxnSpPr>
        <p:spPr>
          <a:xfrm flipH="1" rot="10800000">
            <a:off x="8770962" y="1310010"/>
            <a:ext cx="468572" cy="332123"/>
          </a:xfrm>
          <a:prstGeom prst="straightConnector1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7" name="Google Shape;327;p54"/>
          <p:cNvSpPr txBox="1"/>
          <p:nvPr/>
        </p:nvSpPr>
        <p:spPr>
          <a:xfrm>
            <a:off x="9160392" y="964453"/>
            <a:ext cx="123303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Delete data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28" name="Google Shape;328;p54"/>
          <p:cNvSpPr txBox="1"/>
          <p:nvPr/>
        </p:nvSpPr>
        <p:spPr>
          <a:xfrm>
            <a:off x="719402" y="1253331"/>
            <a:ext cx="33147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Multiple operations can be performed on each dataset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View dataset by clicking on the filename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Change format (datatype) of dataset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Extensive information for each dataset in the history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For example, version of the tool and reference genome used in an analysis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Graphical user interface, text, application&#10;&#10;Description automatically generated" id="329" name="Google Shape;329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42951" y="4744458"/>
            <a:ext cx="3592118" cy="181323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30" name="Google Shape;330;p54"/>
          <p:cNvCxnSpPr/>
          <p:nvPr/>
        </p:nvCxnSpPr>
        <p:spPr>
          <a:xfrm rot="10800000">
            <a:off x="5561421" y="4620794"/>
            <a:ext cx="173053" cy="123664"/>
          </a:xfrm>
          <a:prstGeom prst="straightConnector1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Graphical user interface, application, email&#10;&#10;Description automatically generated" id="331" name="Google Shape;331;p5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45922" y="1934804"/>
            <a:ext cx="2842095" cy="200917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0"/>
          <p:cNvSpPr txBox="1"/>
          <p:nvPr>
            <p:ph type="title"/>
          </p:nvPr>
        </p:nvSpPr>
        <p:spPr>
          <a:xfrm>
            <a:off x="719403" y="332656"/>
            <a:ext cx="1108591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Dataset Collections for operation on multiple files</a:t>
            </a:r>
            <a:endParaRPr/>
          </a:p>
        </p:txBody>
      </p:sp>
      <p:sp>
        <p:nvSpPr>
          <p:cNvPr id="338" name="Google Shape;338;p20"/>
          <p:cNvSpPr txBox="1"/>
          <p:nvPr>
            <p:ph idx="1" type="body"/>
          </p:nvPr>
        </p:nvSpPr>
        <p:spPr>
          <a:xfrm>
            <a:off x="719401" y="1253331"/>
            <a:ext cx="4480395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You can create dataset collections or list of multiple datasets that will be sent through the same analysis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Different types of collections and list are created by selecting dataset from your history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After naming the collection/list, it will appear in your history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</p:txBody>
      </p:sp>
      <p:pic>
        <p:nvPicPr>
          <p:cNvPr descr="Graphical user interface, text, application, chat or text message&#10;&#10;Description automatically generated" id="339" name="Google Shape;33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64408" y="1199096"/>
            <a:ext cx="2056731" cy="246807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Graphical user interface, text, application&#10;&#10;Description automatically generated" id="340" name="Google Shape;34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50684" y="2760728"/>
            <a:ext cx="1610247" cy="194340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Graphical user interface, text, application, email&#10;&#10;Description automatically generated" id="341" name="Google Shape;341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96000" y="4241165"/>
            <a:ext cx="3821779" cy="2501274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Table&#10;&#10;Description automatically generated" id="342" name="Google Shape;342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49675" y="1199096"/>
            <a:ext cx="2487359" cy="246807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5"/>
          <p:cNvSpPr txBox="1"/>
          <p:nvPr>
            <p:ph type="title"/>
          </p:nvPr>
        </p:nvSpPr>
        <p:spPr>
          <a:xfrm>
            <a:off x="719403" y="332656"/>
            <a:ext cx="10990376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Delete and permanently delete datasets</a:t>
            </a:r>
            <a:endParaRPr/>
          </a:p>
        </p:txBody>
      </p:sp>
      <p:sp>
        <p:nvSpPr>
          <p:cNvPr id="348" name="Google Shape;348;p55"/>
          <p:cNvSpPr txBox="1"/>
          <p:nvPr/>
        </p:nvSpPr>
        <p:spPr>
          <a:xfrm>
            <a:off x="719401" y="1253331"/>
            <a:ext cx="46987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Deleting a dataset (and histories) is equal to hiding the data, or putting it in the trash bin </a:t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It is possible to recover deleted datasets</a:t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Permanently deleting (purging) datasets (and histories) will free up disk space and cannot be recovered</a:t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Graphical user interface, application&#10;&#10;Description automatically generated" id="349" name="Google Shape;349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20376" y="1300606"/>
            <a:ext cx="2789403" cy="349335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Graphical user interface, application, table&#10;&#10;Description automatically generated" id="350" name="Google Shape;350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61045" y="1300606"/>
            <a:ext cx="2777355" cy="29876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usegalaxy.no – The basics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2" name="Google Shape;72;p11"/>
          <p:cNvSpPr txBox="1"/>
          <p:nvPr/>
        </p:nvSpPr>
        <p:spPr>
          <a:xfrm>
            <a:off x="433415" y="1282931"/>
            <a:ext cx="3248440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Important features: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Tools menu with ~2000 tools sorted in sections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Current disk usage (default is 200 GB total personal disk space)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Status of compute backend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Quick start guide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Contact support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Help and guides</a:t>
            </a:r>
            <a:endParaRPr/>
          </a:p>
        </p:txBody>
      </p:sp>
      <p:pic>
        <p:nvPicPr>
          <p:cNvPr id="73" name="Google Shape;7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80769" y="983672"/>
            <a:ext cx="7977816" cy="4552604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74" name="Google Shape;74;p11"/>
          <p:cNvSpPr/>
          <p:nvPr/>
        </p:nvSpPr>
        <p:spPr>
          <a:xfrm>
            <a:off x="3681856" y="1200592"/>
            <a:ext cx="1371408" cy="4595335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1"/>
          <p:cNvSpPr/>
          <p:nvPr/>
        </p:nvSpPr>
        <p:spPr>
          <a:xfrm>
            <a:off x="3780770" y="863739"/>
            <a:ext cx="7977816" cy="486044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1"/>
          <p:cNvSpPr txBox="1"/>
          <p:nvPr/>
        </p:nvSpPr>
        <p:spPr>
          <a:xfrm>
            <a:off x="10683466" y="4728040"/>
            <a:ext cx="90281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History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7" name="Google Shape;77;p11"/>
          <p:cNvSpPr txBox="1"/>
          <p:nvPr/>
        </p:nvSpPr>
        <p:spPr>
          <a:xfrm>
            <a:off x="7431257" y="5689662"/>
            <a:ext cx="15183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Main window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8" name="Google Shape;78;p11"/>
          <p:cNvSpPr/>
          <p:nvPr/>
        </p:nvSpPr>
        <p:spPr>
          <a:xfrm>
            <a:off x="10337474" y="1203232"/>
            <a:ext cx="1594797" cy="3930444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1"/>
          <p:cNvSpPr txBox="1"/>
          <p:nvPr/>
        </p:nvSpPr>
        <p:spPr>
          <a:xfrm>
            <a:off x="3780769" y="5873129"/>
            <a:ext cx="1568127" cy="369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Tools menu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0" name="Google Shape;80;p11"/>
          <p:cNvSpPr txBox="1"/>
          <p:nvPr/>
        </p:nvSpPr>
        <p:spPr>
          <a:xfrm>
            <a:off x="7981127" y="494407"/>
            <a:ext cx="13260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Main menu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72604" y="1611560"/>
            <a:ext cx="7772400" cy="2727517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356" name="Google Shape;356;p56"/>
          <p:cNvSpPr/>
          <p:nvPr/>
        </p:nvSpPr>
        <p:spPr>
          <a:xfrm>
            <a:off x="9929308" y="5518673"/>
            <a:ext cx="2243077" cy="13393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56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Galaxy sharing data</a:t>
            </a:r>
            <a:endParaRPr/>
          </a:p>
        </p:txBody>
      </p:sp>
      <p:sp>
        <p:nvSpPr>
          <p:cNvPr id="358" name="Google Shape;358;p56"/>
          <p:cNvSpPr txBox="1"/>
          <p:nvPr/>
        </p:nvSpPr>
        <p:spPr>
          <a:xfrm>
            <a:off x="719403" y="1253331"/>
            <a:ext cx="292455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An efficient method for sharing analysis with collaborators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Good practice to get support from the Helpdesk</a:t>
            </a:r>
            <a:endParaRPr/>
          </a:p>
        </p:txBody>
      </p:sp>
      <p:pic>
        <p:nvPicPr>
          <p:cNvPr descr="Graphical user interface, text&#10;&#10;Description automatically generated" id="359" name="Google Shape;359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49724" y="2169527"/>
            <a:ext cx="1679606" cy="4625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0" name="Google Shape;360;p56"/>
          <p:cNvSpPr/>
          <p:nvPr/>
        </p:nvSpPr>
        <p:spPr>
          <a:xfrm>
            <a:off x="11128024" y="1792063"/>
            <a:ext cx="462579" cy="368262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56"/>
          <p:cNvSpPr/>
          <p:nvPr/>
        </p:nvSpPr>
        <p:spPr>
          <a:xfrm>
            <a:off x="9384534" y="2721322"/>
            <a:ext cx="1544027" cy="232012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7"/>
          <p:cNvSpPr/>
          <p:nvPr/>
        </p:nvSpPr>
        <p:spPr>
          <a:xfrm>
            <a:off x="9929308" y="5518673"/>
            <a:ext cx="2243077" cy="13393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, text, application, email, website&#10;&#10;Description automatically generated" id="367" name="Google Shape;36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59665" y="458162"/>
            <a:ext cx="8005792" cy="4146886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7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Exporting data</a:t>
            </a:r>
            <a:endParaRPr/>
          </a:p>
        </p:txBody>
      </p:sp>
      <p:pic>
        <p:nvPicPr>
          <p:cNvPr descr="Graphical user interface, text&#10;&#10;Description automatically generated" id="369" name="Google Shape;369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47650" y="1156925"/>
            <a:ext cx="1679606" cy="4625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70" name="Google Shape;370;p57"/>
          <p:cNvSpPr/>
          <p:nvPr/>
        </p:nvSpPr>
        <p:spPr>
          <a:xfrm>
            <a:off x="10482128" y="5303811"/>
            <a:ext cx="1544027" cy="232012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57"/>
          <p:cNvSpPr/>
          <p:nvPr/>
        </p:nvSpPr>
        <p:spPr>
          <a:xfrm>
            <a:off x="4038636" y="332655"/>
            <a:ext cx="6454143" cy="43513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&#10;&#10;Description automatically generated" id="372" name="Google Shape;372;p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70026" y="458162"/>
            <a:ext cx="5457505" cy="3590464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73" name="Google Shape;373;p57"/>
          <p:cNvSpPr txBox="1"/>
          <p:nvPr/>
        </p:nvSpPr>
        <p:spPr>
          <a:xfrm>
            <a:off x="719403" y="1253331"/>
            <a:ext cx="3688824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1" i="1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IMPORTANT: usegalaxy.no is not meant for storage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Please move your data when your data analysis is done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You can export a complete history including datasets to a file on your local system or to NeLS</a:t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74" name="Google Shape;374;p57"/>
          <p:cNvSpPr/>
          <p:nvPr/>
        </p:nvSpPr>
        <p:spPr>
          <a:xfrm>
            <a:off x="11709806" y="656692"/>
            <a:ext cx="462579" cy="368262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5" name="Google Shape;375;p5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200135" y="4174132"/>
            <a:ext cx="3709315" cy="25489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2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Your account and saved data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6" name="Google Shape;86;p32"/>
          <p:cNvSpPr txBox="1"/>
          <p:nvPr/>
        </p:nvSpPr>
        <p:spPr>
          <a:xfrm>
            <a:off x="433415" y="1282931"/>
            <a:ext cx="3176059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Account settings and saved data such as saved histories and visualizations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Histories other users have shared with you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Log of analysis workflows you have run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</p:txBody>
      </p:sp>
      <p:pic>
        <p:nvPicPr>
          <p:cNvPr id="87" name="Google Shape;8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7603" y="994173"/>
            <a:ext cx="8189324" cy="4416600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88" name="Google Shape;88;p32"/>
          <p:cNvPicPr preferRelativeResize="0"/>
          <p:nvPr/>
        </p:nvPicPr>
        <p:blipFill rotWithShape="1">
          <a:blip r:embed="rId3">
            <a:alphaModFix/>
          </a:blip>
          <a:srcRect b="53264" l="54330" r="33160" t="5639"/>
          <a:stretch/>
        </p:blipFill>
        <p:spPr>
          <a:xfrm>
            <a:off x="5658558" y="2990706"/>
            <a:ext cx="1980055" cy="350828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cxnSp>
        <p:nvCxnSpPr>
          <p:cNvPr id="89" name="Google Shape;89;p32"/>
          <p:cNvCxnSpPr/>
          <p:nvPr/>
        </p:nvCxnSpPr>
        <p:spPr>
          <a:xfrm flipH="1">
            <a:off x="5658558" y="1282931"/>
            <a:ext cx="2550416" cy="1707775"/>
          </a:xfrm>
          <a:prstGeom prst="straightConnector1">
            <a:avLst/>
          </a:prstGeom>
          <a:noFill/>
          <a:ln cap="flat" cmpd="sng" w="12700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32"/>
          <p:cNvCxnSpPr/>
          <p:nvPr/>
        </p:nvCxnSpPr>
        <p:spPr>
          <a:xfrm flipH="1">
            <a:off x="7638613" y="3065049"/>
            <a:ext cx="570361" cy="3433943"/>
          </a:xfrm>
          <a:prstGeom prst="straightConnector1">
            <a:avLst/>
          </a:prstGeom>
          <a:noFill/>
          <a:ln cap="flat" cmpd="sng" w="12700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32"/>
          <p:cNvSpPr txBox="1"/>
          <p:nvPr/>
        </p:nvSpPr>
        <p:spPr>
          <a:xfrm>
            <a:off x="8827741" y="421802"/>
            <a:ext cx="120577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“Home”</a:t>
            </a:r>
            <a:endParaRPr/>
          </a:p>
        </p:txBody>
      </p:sp>
      <p:cxnSp>
        <p:nvCxnSpPr>
          <p:cNvPr id="92" name="Google Shape;92;p32"/>
          <p:cNvCxnSpPr/>
          <p:nvPr/>
        </p:nvCxnSpPr>
        <p:spPr>
          <a:xfrm flipH="1">
            <a:off x="6290797" y="666905"/>
            <a:ext cx="2536944" cy="433125"/>
          </a:xfrm>
          <a:prstGeom prst="straightConnector1">
            <a:avLst/>
          </a:prstGeom>
          <a:noFill/>
          <a:ln cap="flat" cmpd="sng" w="22225">
            <a:solidFill>
              <a:srgbClr val="E47F1C"/>
            </a:solidFill>
            <a:prstDash val="solid"/>
            <a:round/>
            <a:headEnd len="sm" w="sm" type="none"/>
            <a:tailEnd len="lg" w="lg" type="stealth"/>
          </a:ln>
        </p:spPr>
      </p:cxnSp>
      <p:sp>
        <p:nvSpPr>
          <p:cNvPr id="93" name="Google Shape;93;p32"/>
          <p:cNvSpPr/>
          <p:nvPr/>
        </p:nvSpPr>
        <p:spPr>
          <a:xfrm>
            <a:off x="8148185" y="950509"/>
            <a:ext cx="442452" cy="338423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33"/>
          <p:cNvPicPr preferRelativeResize="0"/>
          <p:nvPr/>
        </p:nvPicPr>
        <p:blipFill rotWithShape="1">
          <a:blip r:embed="rId3">
            <a:alphaModFix/>
          </a:blip>
          <a:srcRect b="0" l="0" r="0" t="4621"/>
          <a:stretch/>
        </p:blipFill>
        <p:spPr>
          <a:xfrm>
            <a:off x="3771620" y="1013901"/>
            <a:ext cx="8185307" cy="4396872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99" name="Google Shape;99;p33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Support and tutorials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0" name="Google Shape;100;p33"/>
          <p:cNvSpPr txBox="1"/>
          <p:nvPr/>
        </p:nvSpPr>
        <p:spPr>
          <a:xfrm>
            <a:off x="433415" y="1282931"/>
            <a:ext cx="3176059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Contact ELIXIR Norway helpdesk for support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Access to Galaxy wiki, and Galaxy Project tutorials/videos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Interactive Galaxy “tour”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</p:txBody>
      </p:sp>
      <p:cxnSp>
        <p:nvCxnSpPr>
          <p:cNvPr id="101" name="Google Shape;101;p33"/>
          <p:cNvCxnSpPr/>
          <p:nvPr/>
        </p:nvCxnSpPr>
        <p:spPr>
          <a:xfrm flipH="1">
            <a:off x="4929510" y="1250192"/>
            <a:ext cx="2934763" cy="1740514"/>
          </a:xfrm>
          <a:prstGeom prst="straightConnector1">
            <a:avLst/>
          </a:prstGeom>
          <a:noFill/>
          <a:ln cap="flat" cmpd="sng" w="12700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" name="Google Shape;102;p33"/>
          <p:cNvCxnSpPr/>
          <p:nvPr/>
        </p:nvCxnSpPr>
        <p:spPr>
          <a:xfrm flipH="1">
            <a:off x="6777651" y="2757152"/>
            <a:ext cx="1086622" cy="3217386"/>
          </a:xfrm>
          <a:prstGeom prst="straightConnector1">
            <a:avLst/>
          </a:prstGeom>
          <a:noFill/>
          <a:ln cap="flat" cmpd="sng" w="12700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33"/>
          <p:cNvSpPr txBox="1"/>
          <p:nvPr/>
        </p:nvSpPr>
        <p:spPr>
          <a:xfrm>
            <a:off x="9542761" y="153670"/>
            <a:ext cx="21643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Recent updates</a:t>
            </a:r>
            <a:endParaRPr/>
          </a:p>
        </p:txBody>
      </p:sp>
      <p:cxnSp>
        <p:nvCxnSpPr>
          <p:cNvPr id="104" name="Google Shape;104;p33"/>
          <p:cNvCxnSpPr/>
          <p:nvPr/>
        </p:nvCxnSpPr>
        <p:spPr>
          <a:xfrm flipH="1">
            <a:off x="8752114" y="539703"/>
            <a:ext cx="790647" cy="525951"/>
          </a:xfrm>
          <a:prstGeom prst="straightConnector1">
            <a:avLst/>
          </a:prstGeom>
          <a:noFill/>
          <a:ln cap="flat" cmpd="sng" w="22225">
            <a:solidFill>
              <a:srgbClr val="E47F1C"/>
            </a:solidFill>
            <a:prstDash val="solid"/>
            <a:round/>
            <a:headEnd len="sm" w="sm" type="none"/>
            <a:tailEnd len="lg" w="lg" type="stealth"/>
          </a:ln>
        </p:spPr>
      </p:cxnSp>
      <p:pic>
        <p:nvPicPr>
          <p:cNvPr id="105" name="Google Shape;105;p33"/>
          <p:cNvPicPr preferRelativeResize="0"/>
          <p:nvPr/>
        </p:nvPicPr>
        <p:blipFill rotWithShape="1">
          <a:blip r:embed="rId3">
            <a:alphaModFix/>
          </a:blip>
          <a:srcRect b="57742" l="49745" r="39251" t="10714"/>
          <a:stretch/>
        </p:blipFill>
        <p:spPr>
          <a:xfrm>
            <a:off x="4929510" y="2990706"/>
            <a:ext cx="1848141" cy="2983832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06" name="Google Shape;106;p33"/>
          <p:cNvSpPr/>
          <p:nvPr/>
        </p:nvSpPr>
        <p:spPr>
          <a:xfrm>
            <a:off x="7805193" y="962835"/>
            <a:ext cx="396906" cy="338423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71619" y="1029312"/>
            <a:ext cx="8185307" cy="4404378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12" name="Google Shape;112;p34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Shared data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13" name="Google Shape;113;p34"/>
          <p:cNvSpPr txBox="1"/>
          <p:nvPr/>
        </p:nvSpPr>
        <p:spPr>
          <a:xfrm>
            <a:off x="433415" y="1282931"/>
            <a:ext cx="3176059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Data shared by other users or ELIXIR-NO with all users of usegalaxy.no</a:t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For example, workflows and complete histories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You can import shared data to you user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</p:txBody>
      </p:sp>
      <p:cxnSp>
        <p:nvCxnSpPr>
          <p:cNvPr id="114" name="Google Shape;114;p34"/>
          <p:cNvCxnSpPr/>
          <p:nvPr/>
        </p:nvCxnSpPr>
        <p:spPr>
          <a:xfrm flipH="1">
            <a:off x="4484386" y="1282931"/>
            <a:ext cx="2740495" cy="1485494"/>
          </a:xfrm>
          <a:prstGeom prst="straightConnector1">
            <a:avLst/>
          </a:prstGeom>
          <a:noFill/>
          <a:ln cap="flat" cmpd="sng" w="12700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" name="Google Shape;115;p34"/>
          <p:cNvCxnSpPr/>
          <p:nvPr/>
        </p:nvCxnSpPr>
        <p:spPr>
          <a:xfrm flipH="1">
            <a:off x="6229986" y="2082144"/>
            <a:ext cx="994895" cy="2531106"/>
          </a:xfrm>
          <a:prstGeom prst="straightConnector1">
            <a:avLst/>
          </a:prstGeom>
          <a:noFill/>
          <a:ln cap="flat" cmpd="sng" w="12700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" name="Google Shape;116;p34"/>
          <p:cNvSpPr txBox="1"/>
          <p:nvPr/>
        </p:nvSpPr>
        <p:spPr>
          <a:xfrm>
            <a:off x="9824403" y="115528"/>
            <a:ext cx="2606486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Links to Galaxy Project training</a:t>
            </a:r>
            <a:endParaRPr/>
          </a:p>
        </p:txBody>
      </p:sp>
      <p:cxnSp>
        <p:nvCxnSpPr>
          <p:cNvPr id="117" name="Google Shape;117;p34"/>
          <p:cNvCxnSpPr>
            <a:stCxn id="116" idx="1"/>
          </p:cNvCxnSpPr>
          <p:nvPr/>
        </p:nvCxnSpPr>
        <p:spPr>
          <a:xfrm flipH="1">
            <a:off x="9302103" y="531027"/>
            <a:ext cx="522300" cy="525900"/>
          </a:xfrm>
          <a:prstGeom prst="straightConnector1">
            <a:avLst/>
          </a:prstGeom>
          <a:noFill/>
          <a:ln cap="flat" cmpd="sng" w="22225">
            <a:solidFill>
              <a:srgbClr val="E47F1C"/>
            </a:solidFill>
            <a:prstDash val="solid"/>
            <a:round/>
            <a:headEnd len="sm" w="sm" type="none"/>
            <a:tailEnd len="lg" w="lg" type="stealth"/>
          </a:ln>
        </p:spPr>
      </p:cxnSp>
      <p:sp>
        <p:nvSpPr>
          <p:cNvPr id="118" name="Google Shape;118;p34"/>
          <p:cNvSpPr/>
          <p:nvPr/>
        </p:nvSpPr>
        <p:spPr>
          <a:xfrm>
            <a:off x="7224881" y="953545"/>
            <a:ext cx="592208" cy="338423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34"/>
          <p:cNvPicPr preferRelativeResize="0"/>
          <p:nvPr/>
        </p:nvPicPr>
        <p:blipFill rotWithShape="1">
          <a:blip r:embed="rId3">
            <a:alphaModFix/>
          </a:blip>
          <a:srcRect b="76510" l="41849" r="48995" t="5508"/>
          <a:stretch/>
        </p:blipFill>
        <p:spPr>
          <a:xfrm>
            <a:off x="4484386" y="2768425"/>
            <a:ext cx="1745600" cy="1844825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71619" y="1029312"/>
            <a:ext cx="8203204" cy="3803945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25" name="Google Shape;125;p35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Shared data: workflows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26" name="Google Shape;126;p35"/>
          <p:cNvSpPr txBox="1"/>
          <p:nvPr/>
        </p:nvSpPr>
        <p:spPr>
          <a:xfrm>
            <a:off x="433415" y="1282931"/>
            <a:ext cx="3176059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List of all workflows that are shared with all usegalaxy.no users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You can import shared data to your own user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By selecting any workflow you can run data  analysis, import into your user or save it on another computer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</p:txBody>
      </p:sp>
      <p:sp>
        <p:nvSpPr>
          <p:cNvPr id="127" name="Google Shape;127;p35"/>
          <p:cNvSpPr/>
          <p:nvPr/>
        </p:nvSpPr>
        <p:spPr>
          <a:xfrm>
            <a:off x="7224881" y="953545"/>
            <a:ext cx="592208" cy="338423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, text&#10;&#10;Description automatically generated with medium confidence" id="128" name="Google Shape;128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69739" y="2947488"/>
            <a:ext cx="1778000" cy="1092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71619" y="1029312"/>
            <a:ext cx="8214300" cy="3927699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34" name="Google Shape;134;p36"/>
          <p:cNvSpPr txBox="1"/>
          <p:nvPr/>
        </p:nvSpPr>
        <p:spPr>
          <a:xfrm>
            <a:off x="1064354" y="215667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GB" sz="4400" u="none" cap="none" strike="noStrike">
                <a:solidFill>
                  <a:srgbClr val="F57E20"/>
                </a:solidFill>
                <a:latin typeface="Corbel"/>
                <a:ea typeface="Corbel"/>
                <a:cs typeface="Corbel"/>
                <a:sym typeface="Corbel"/>
              </a:rPr>
              <a:t>Workflows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35" name="Google Shape;135;p36"/>
          <p:cNvSpPr txBox="1"/>
          <p:nvPr/>
        </p:nvSpPr>
        <p:spPr>
          <a:xfrm>
            <a:off x="433415" y="1282931"/>
            <a:ext cx="3176059" cy="52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Your own workflows. These are the imported or the workflows you have made yourself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You can create new workflows here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</p:txBody>
      </p:sp>
      <p:sp>
        <p:nvSpPr>
          <p:cNvPr id="136" name="Google Shape;136;p36"/>
          <p:cNvSpPr/>
          <p:nvPr/>
        </p:nvSpPr>
        <p:spPr>
          <a:xfrm>
            <a:off x="6282980" y="981046"/>
            <a:ext cx="502831" cy="338423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6634" y="332656"/>
            <a:ext cx="9476737" cy="652534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0"/>
          <p:cNvSpPr/>
          <p:nvPr/>
        </p:nvSpPr>
        <p:spPr>
          <a:xfrm>
            <a:off x="5176911" y="1420837"/>
            <a:ext cx="2138290" cy="2264898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european nucleotide archive logo" id="143" name="Google Shape;14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83284" y="5409591"/>
            <a:ext cx="1052329" cy="5593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elixir core facility logo" id="144" name="Google Shape;144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12870" y="5410227"/>
            <a:ext cx="1412679" cy="1032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383284" y="6027471"/>
            <a:ext cx="1052329" cy="20737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" id="146" name="Google Shape;146;p1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739790" y="6306658"/>
            <a:ext cx="397135" cy="39713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0"/>
          <p:cNvSpPr/>
          <p:nvPr/>
        </p:nvSpPr>
        <p:spPr>
          <a:xfrm>
            <a:off x="5552661" y="5698435"/>
            <a:ext cx="1192696" cy="536407"/>
          </a:xfrm>
          <a:prstGeom prst="rect">
            <a:avLst/>
          </a:prstGeom>
          <a:solidFill>
            <a:srgbClr val="F7B5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Research data archive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1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206657" y="5832045"/>
            <a:ext cx="2153478" cy="26918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0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Usegalaxy.no is connected to NeLS</a:t>
            </a:r>
            <a:endParaRPr i="1" sz="4400">
              <a:solidFill>
                <a:srgbClr val="F57E20"/>
              </a:solidFill>
            </a:endParaRPr>
          </a:p>
        </p:txBody>
      </p:sp>
      <p:sp>
        <p:nvSpPr>
          <p:cNvPr id="150" name="Google Shape;150;p10"/>
          <p:cNvSpPr txBox="1"/>
          <p:nvPr>
            <p:ph idx="1" type="body"/>
          </p:nvPr>
        </p:nvSpPr>
        <p:spPr>
          <a:xfrm>
            <a:off x="719402" y="1141147"/>
            <a:ext cx="4054075" cy="55937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Data can be transferred directly</a:t>
            </a:r>
            <a:endParaRPr/>
          </a:p>
        </p:txBody>
      </p:sp>
      <p:sp>
        <p:nvSpPr>
          <p:cNvPr id="151" name="Google Shape;151;p10"/>
          <p:cNvSpPr/>
          <p:nvPr/>
        </p:nvSpPr>
        <p:spPr>
          <a:xfrm>
            <a:off x="9783392" y="5321395"/>
            <a:ext cx="2310064" cy="15366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IXIR_template">
  <a:themeElements>
    <a:clrScheme name="Executive">
      <a:dk1>
        <a:srgbClr val="000000"/>
      </a:dk1>
      <a:lt1>
        <a:srgbClr val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2019-03-11T13:02:45Z</dcterms:created>
  <dc:creator>Christine S</dc:creator>
</cp:coreProperties>
</file>